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PT Sans Narrow"/>
      <p:regular r:id="rId27"/>
      <p:bold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TSansNarrow-bold.fntdata"/><Relationship Id="rId27" Type="http://schemas.openxmlformats.org/officeDocument/2006/relationships/font" Target="fonts/PTSansNarrow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OpenSans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OpenSans-italic.fntdata"/><Relationship Id="rId12" Type="http://schemas.openxmlformats.org/officeDocument/2006/relationships/slide" Target="slides/slide6.xml"/><Relationship Id="rId34" Type="http://schemas.openxmlformats.org/officeDocument/2006/relationships/font" Target="fonts/Open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f1b9a87e2_1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12f1b9a87e2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f1b9a87e2_1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2f1b9a87e2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f1b9c5292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2f1b9c529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f1b9c5292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12f1b9c529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f1b9a87e2_1_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2f1b9a87e2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f1b9a87e2_1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2f1b9a87e2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f1b9a87e2_1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12f1b9a87e2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f1b9c5292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12f1b9c529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f1b9a87e2_1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12f1b9a87e2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f23608ab4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2f23608ab4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f1b9a87e2_1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2f1b9a87e2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f1b9a87e2_1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2f1b9a87e2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f1b9a87e2_1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12f1b9a87e2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f1b9a87e2_1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12f1b9a87e2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f1b9a87e2_1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12f1b9a87e2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f1b9a87e2_1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12f1b9a87e2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f1b9a87e2_1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12f1b9a87e2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f1b9a87e2_1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12f1b9a87e2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f1b9a87e2_1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2f1b9a87e2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f1b9a87e2_1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2f1b9a87e2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1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" name="Google Shape;75;p1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17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17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9" name="Google Shape;79;p17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80" name="Google Shape;80;p17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" name="Google Shape;81;p17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2" name="Google Shape;82;p17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83" name="Google Shape;83;p17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" name="Google Shape;84;p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5" name="Google Shape;85;p17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20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2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24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6" name="Google Shape;116;p24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7" name="Google Shape;117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6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6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jpg"/><Relationship Id="rId4" Type="http://schemas.openxmlformats.org/officeDocument/2006/relationships/image" Target="../media/image30.jpg"/><Relationship Id="rId5" Type="http://schemas.openxmlformats.org/officeDocument/2006/relationships/image" Target="../media/image3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researchgate.net/publication/357420847_The_Frozen_Lake_Problem_An_example_of_optimization_policy" TargetMode="External"/><Relationship Id="rId4" Type="http://schemas.openxmlformats.org/officeDocument/2006/relationships/hyperlink" Target="https://ieeexplore.ieee.org/stamp/stamp.jsp?arnumber=9558862" TargetMode="External"/><Relationship Id="rId5" Type="http://schemas.openxmlformats.org/officeDocument/2006/relationships/hyperlink" Target="https://analyticsindiamag.com/openai-gym-frozen-lake-beginners-guide-reinforcement-learning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4294967295" type="ctrTitle"/>
          </p:nvPr>
        </p:nvSpPr>
        <p:spPr>
          <a:xfrm>
            <a:off x="64800" y="1561600"/>
            <a:ext cx="90144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4800"/>
              <a:buFont typeface="PT Sans Narrow"/>
              <a:buNone/>
            </a:pPr>
            <a:r>
              <a:rPr b="1" i="0" lang="en" sz="29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FROZEN LAKE GAME USING</a:t>
            </a:r>
            <a:r>
              <a:rPr lang="en" sz="2900">
                <a:latin typeface="Montserrat"/>
                <a:ea typeface="Montserrat"/>
                <a:cs typeface="Montserrat"/>
                <a:sym typeface="Montserrat"/>
              </a:rPr>
              <a:t> Q-LEARNING</a:t>
            </a:r>
            <a:endParaRPr b="1" i="0" sz="29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" name="Google Shape;132;p27"/>
          <p:cNvPicPr preferRelativeResize="0"/>
          <p:nvPr/>
        </p:nvPicPr>
        <p:blipFill rotWithShape="1">
          <a:blip r:embed="rId3">
            <a:alphaModFix/>
          </a:blip>
          <a:srcRect b="16919" l="13161" r="19033" t="21236"/>
          <a:stretch/>
        </p:blipFill>
        <p:spPr>
          <a:xfrm>
            <a:off x="7020725" y="126175"/>
            <a:ext cx="1976801" cy="6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7"/>
          <p:cNvSpPr txBox="1"/>
          <p:nvPr/>
        </p:nvSpPr>
        <p:spPr>
          <a:xfrm>
            <a:off x="1378775" y="826600"/>
            <a:ext cx="74805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400"/>
              <a:t>   </a:t>
            </a:r>
            <a:r>
              <a:rPr lang="en" sz="2400"/>
              <a:t>21AIE311 - </a:t>
            </a:r>
            <a:r>
              <a:rPr lang="en" sz="2400"/>
              <a:t>REINFORCEMENT LEARNING</a:t>
            </a: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/>
              <a:t>                                                  </a:t>
            </a: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Guided By Dr. Amudha J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7"/>
          <p:cNvSpPr txBox="1"/>
          <p:nvPr/>
        </p:nvSpPr>
        <p:spPr>
          <a:xfrm>
            <a:off x="2217675" y="3093400"/>
            <a:ext cx="44871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TEAM 4 - INFINITY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APOORVA M </a:t>
            </a:r>
            <a:r>
              <a:rPr lang="en" sz="1500"/>
              <a:t> 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- BL.E</a:t>
            </a:r>
            <a:r>
              <a:rPr lang="en" sz="1500"/>
              <a:t>N.U4AIE19007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TANUJ M  </a:t>
            </a:r>
            <a:r>
              <a:rPr lang="en" sz="1500"/>
              <a:t>          - </a:t>
            </a:r>
            <a:r>
              <a:rPr lang="en" sz="1500"/>
              <a:t>BL.EN.U4AIE19041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AISHWARYA V</a:t>
            </a:r>
            <a:r>
              <a:rPr lang="en" sz="1500"/>
              <a:t>   - B</a:t>
            </a:r>
            <a:r>
              <a:rPr lang="en" sz="1500"/>
              <a:t>L.EN.U4AIE19068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ctrTitle"/>
          </p:nvPr>
        </p:nvSpPr>
        <p:spPr>
          <a:xfrm>
            <a:off x="774800" y="479375"/>
            <a:ext cx="8121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HYPER-PARAMETER TUNING 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1000 Episodes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050" y="1547125"/>
            <a:ext cx="2842075" cy="10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375" y="1662662"/>
            <a:ext cx="4869726" cy="7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223" y="3101300"/>
            <a:ext cx="2947727" cy="10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0850" y="3323200"/>
            <a:ext cx="5124850" cy="7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800" y="1377276"/>
            <a:ext cx="2947550" cy="10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9275" y="1472095"/>
            <a:ext cx="5050724" cy="73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025" y="3033800"/>
            <a:ext cx="3093250" cy="10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 rotWithShape="1">
          <a:blip r:embed="rId6">
            <a:alphaModFix/>
          </a:blip>
          <a:srcRect b="8256" l="0" r="0" t="0"/>
          <a:stretch/>
        </p:blipFill>
        <p:spPr>
          <a:xfrm>
            <a:off x="3834975" y="3186900"/>
            <a:ext cx="5245150" cy="7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 txBox="1"/>
          <p:nvPr>
            <p:ph type="ctrTitle"/>
          </p:nvPr>
        </p:nvSpPr>
        <p:spPr>
          <a:xfrm>
            <a:off x="774800" y="479375"/>
            <a:ext cx="8121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HYPER-PARAMETER TUNING 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1000 Episodes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8"/>
          <p:cNvPicPr preferRelativeResize="0"/>
          <p:nvPr/>
        </p:nvPicPr>
        <p:blipFill rotWithShape="1">
          <a:blip r:embed="rId3">
            <a:alphaModFix/>
          </a:blip>
          <a:srcRect b="0" l="2210" r="0" t="0"/>
          <a:stretch/>
        </p:blipFill>
        <p:spPr>
          <a:xfrm>
            <a:off x="653262" y="1353600"/>
            <a:ext cx="3018599" cy="10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 rotWithShape="1">
          <a:blip r:embed="rId4">
            <a:alphaModFix/>
          </a:blip>
          <a:srcRect b="6733" l="-760" r="759" t="0"/>
          <a:stretch/>
        </p:blipFill>
        <p:spPr>
          <a:xfrm>
            <a:off x="3864600" y="1526013"/>
            <a:ext cx="4858825" cy="7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356" y="3044100"/>
            <a:ext cx="2950419" cy="10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3923" y="3264875"/>
            <a:ext cx="4932178" cy="7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8"/>
          <p:cNvSpPr txBox="1"/>
          <p:nvPr>
            <p:ph type="ctrTitle"/>
          </p:nvPr>
        </p:nvSpPr>
        <p:spPr>
          <a:xfrm>
            <a:off x="774800" y="479375"/>
            <a:ext cx="8121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HYPER-PARAMETER TUNING 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1000 Episodes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ctrTitle"/>
          </p:nvPr>
        </p:nvSpPr>
        <p:spPr>
          <a:xfrm>
            <a:off x="851061" y="1657216"/>
            <a:ext cx="8202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DEMO CODE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9"/>
          <p:cNvSpPr txBox="1"/>
          <p:nvPr/>
        </p:nvSpPr>
        <p:spPr>
          <a:xfrm>
            <a:off x="719750" y="1583300"/>
            <a:ext cx="805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9"/>
          <p:cNvPicPr preferRelativeResize="0"/>
          <p:nvPr/>
        </p:nvPicPr>
        <p:blipFill rotWithShape="1">
          <a:blip r:embed="rId3">
            <a:alphaModFix/>
          </a:blip>
          <a:srcRect b="0" l="2534" r="0" t="0"/>
          <a:stretch/>
        </p:blipFill>
        <p:spPr>
          <a:xfrm>
            <a:off x="4070000" y="784150"/>
            <a:ext cx="4924650" cy="32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ctrTitle"/>
          </p:nvPr>
        </p:nvSpPr>
        <p:spPr>
          <a:xfrm>
            <a:off x="1028436" y="1685216"/>
            <a:ext cx="8202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DEMO CODE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40"/>
          <p:cNvSpPr txBox="1"/>
          <p:nvPr/>
        </p:nvSpPr>
        <p:spPr>
          <a:xfrm>
            <a:off x="878450" y="1573950"/>
            <a:ext cx="805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775" y="-23325"/>
            <a:ext cx="42801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ctrTitle"/>
          </p:nvPr>
        </p:nvSpPr>
        <p:spPr>
          <a:xfrm>
            <a:off x="1711251" y="82100"/>
            <a:ext cx="60726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AGENT SIMULATION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41"/>
          <p:cNvSpPr txBox="1"/>
          <p:nvPr/>
        </p:nvSpPr>
        <p:spPr>
          <a:xfrm>
            <a:off x="878450" y="1573950"/>
            <a:ext cx="805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4586" y="1116864"/>
            <a:ext cx="3307080" cy="86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1"/>
          <p:cNvPicPr preferRelativeResize="0"/>
          <p:nvPr/>
        </p:nvPicPr>
        <p:blipFill rotWithShape="1">
          <a:blip r:embed="rId4">
            <a:alphaModFix/>
          </a:blip>
          <a:srcRect b="0" l="15207" r="0" t="0"/>
          <a:stretch/>
        </p:blipFill>
        <p:spPr>
          <a:xfrm>
            <a:off x="1224586" y="2121955"/>
            <a:ext cx="839965" cy="8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4568" y="2990052"/>
            <a:ext cx="800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1"/>
          <p:cNvPicPr preferRelativeResize="0"/>
          <p:nvPr/>
        </p:nvPicPr>
        <p:blipFill rotWithShape="1">
          <a:blip r:embed="rId6">
            <a:alphaModFix/>
          </a:blip>
          <a:srcRect b="13137" l="0" r="15918" t="0"/>
          <a:stretch/>
        </p:blipFill>
        <p:spPr>
          <a:xfrm>
            <a:off x="1224568" y="3912145"/>
            <a:ext cx="730132" cy="73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09343" y="1327359"/>
            <a:ext cx="677863" cy="7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1"/>
          <p:cNvPicPr preferRelativeResize="0"/>
          <p:nvPr/>
        </p:nvPicPr>
        <p:blipFill rotWithShape="1">
          <a:blip r:embed="rId8">
            <a:alphaModFix/>
          </a:blip>
          <a:srcRect b="0" l="0" r="0" t="5762"/>
          <a:stretch/>
        </p:blipFill>
        <p:spPr>
          <a:xfrm>
            <a:off x="5009343" y="2198992"/>
            <a:ext cx="715963" cy="78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16106" y="3020480"/>
            <a:ext cx="185102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1"/>
          <p:cNvSpPr/>
          <p:nvPr/>
        </p:nvSpPr>
        <p:spPr>
          <a:xfrm flipH="1" rot="10800000">
            <a:off x="990900" y="849244"/>
            <a:ext cx="91440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1"/>
          <p:cNvSpPr/>
          <p:nvPr/>
        </p:nvSpPr>
        <p:spPr>
          <a:xfrm>
            <a:off x="0" y="13557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1"/>
          <p:cNvSpPr/>
          <p:nvPr/>
        </p:nvSpPr>
        <p:spPr>
          <a:xfrm>
            <a:off x="0" y="21558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1"/>
          <p:cNvSpPr/>
          <p:nvPr/>
        </p:nvSpPr>
        <p:spPr>
          <a:xfrm>
            <a:off x="0" y="30019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1"/>
          <p:cNvSpPr/>
          <p:nvPr/>
        </p:nvSpPr>
        <p:spPr>
          <a:xfrm>
            <a:off x="0" y="378618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1"/>
          <p:cNvSpPr/>
          <p:nvPr/>
        </p:nvSpPr>
        <p:spPr>
          <a:xfrm>
            <a:off x="0" y="462438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1"/>
          <p:cNvSpPr/>
          <p:nvPr/>
        </p:nvSpPr>
        <p:spPr>
          <a:xfrm>
            <a:off x="0" y="553878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type="ctrTitle"/>
          </p:nvPr>
        </p:nvSpPr>
        <p:spPr>
          <a:xfrm>
            <a:off x="3579492" y="82089"/>
            <a:ext cx="28251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4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2"/>
          <p:cNvSpPr/>
          <p:nvPr/>
        </p:nvSpPr>
        <p:spPr>
          <a:xfrm>
            <a:off x="0" y="462438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2"/>
          <p:cNvSpPr/>
          <p:nvPr/>
        </p:nvSpPr>
        <p:spPr>
          <a:xfrm>
            <a:off x="0" y="553878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254" y="884975"/>
            <a:ext cx="3631496" cy="177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275" y="3089569"/>
            <a:ext cx="4634525" cy="1531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8350" y="2969939"/>
            <a:ext cx="3631501" cy="177084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2"/>
          <p:cNvSpPr txBox="1"/>
          <p:nvPr/>
        </p:nvSpPr>
        <p:spPr>
          <a:xfrm>
            <a:off x="2610850" y="2661800"/>
            <a:ext cx="59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Episodes vs the Rewards obtained at each episode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42"/>
          <p:cNvSpPr txBox="1"/>
          <p:nvPr/>
        </p:nvSpPr>
        <p:spPr>
          <a:xfrm>
            <a:off x="5916000" y="4679625"/>
            <a:ext cx="56325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epsilon value is reducing with time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42"/>
          <p:cNvSpPr txBox="1"/>
          <p:nvPr/>
        </p:nvSpPr>
        <p:spPr>
          <a:xfrm>
            <a:off x="1192975" y="4679625"/>
            <a:ext cx="563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Steps taken per episode</a:t>
            </a:r>
            <a:endParaRPr b="1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ctrTitle"/>
          </p:nvPr>
        </p:nvSpPr>
        <p:spPr>
          <a:xfrm>
            <a:off x="2779150" y="-264000"/>
            <a:ext cx="8910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CONCLUSION 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567150" y="1153500"/>
            <a:ext cx="8385600" cy="27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</a:rPr>
              <a:t>Q-learning is a simple yet powerful algorithm at the core of reinforcement learning. Through this project we learned to interact with the gym environment to choose actions and move our agent;</a:t>
            </a:r>
            <a:endParaRPr sz="1200">
              <a:solidFill>
                <a:srgbClr val="292929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29292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92929"/>
                </a:solidFill>
              </a:rPr>
              <a:t>Created Q-table, where rows are states, columns are actions, and cells are the value of an action in a given state</a:t>
            </a:r>
            <a:endParaRPr sz="1200">
              <a:solidFill>
                <a:srgbClr val="292929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92929"/>
                </a:solidFill>
              </a:rPr>
              <a:t>We experimentally recreated the Q-learning update formula to tackle the sparse reward problem;</a:t>
            </a:r>
            <a:endParaRPr sz="1200">
              <a:solidFill>
                <a:srgbClr val="292929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92929"/>
                </a:solidFill>
              </a:rPr>
              <a:t>We implemented an entire training and evaluation process, that solved the Frozen Lake environment with 96% success rate</a:t>
            </a:r>
            <a:endParaRPr sz="1200">
              <a:solidFill>
                <a:srgbClr val="292929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92929"/>
                </a:solidFill>
              </a:rPr>
              <a:t>We implemented the famous epsilon-greedy algorithm in order to create a tradeoff between the exploration of unknown state-action pairs and the exploitation of the most successful ones.</a:t>
            </a:r>
            <a:endParaRPr sz="1200">
              <a:solidFill>
                <a:srgbClr val="292929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92929"/>
                </a:solidFill>
              </a:rPr>
              <a:t>Most Importantly the Significance of hyper-parameter tuning was understood.</a:t>
            </a:r>
            <a:endParaRPr sz="12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ctrTitle"/>
          </p:nvPr>
        </p:nvSpPr>
        <p:spPr>
          <a:xfrm>
            <a:off x="1901850" y="-149125"/>
            <a:ext cx="53403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     FUTURE SCOPE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44"/>
          <p:cNvSpPr txBox="1"/>
          <p:nvPr>
            <p:ph idx="1" type="subTitle"/>
          </p:nvPr>
        </p:nvSpPr>
        <p:spPr>
          <a:xfrm>
            <a:off x="948925" y="1426725"/>
            <a:ext cx="7069500" cy="20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40000"/>
                </a:solidFill>
                <a:latin typeface="Arial"/>
                <a:ea typeface="Arial"/>
                <a:cs typeface="Arial"/>
                <a:sym typeface="Arial"/>
              </a:rPr>
              <a:t>The complexity of the game can be increased by changing the dimensions of the game board and </a:t>
            </a:r>
            <a:endParaRPr sz="1200">
              <a:solidFill>
                <a:srgbClr val="14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40000"/>
                </a:solidFill>
                <a:latin typeface="Arial"/>
                <a:ea typeface="Arial"/>
                <a:cs typeface="Arial"/>
                <a:sym typeface="Arial"/>
              </a:rPr>
              <a:t>          Some more types of reward can be incorporated.</a:t>
            </a:r>
            <a:endParaRPr sz="1200">
              <a:solidFill>
                <a:srgbClr val="14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40000"/>
                </a:solidFill>
                <a:latin typeface="Arial"/>
                <a:ea typeface="Arial"/>
                <a:cs typeface="Arial"/>
                <a:sym typeface="Arial"/>
              </a:rPr>
              <a:t>The game can be implemented with various other available algorithms and the performance can be compared according the the complexity of the game and the time taken for computation.</a:t>
            </a:r>
            <a:endParaRPr sz="1200">
              <a:solidFill>
                <a:srgbClr val="14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ctrTitle"/>
          </p:nvPr>
        </p:nvSpPr>
        <p:spPr>
          <a:xfrm>
            <a:off x="2700249" y="0"/>
            <a:ext cx="4431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878450" y="1573950"/>
            <a:ext cx="7653431" cy="21851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https://www.researchgate.net/publication/357420847_The_Frozen_Lake_Problem_An_example_of_optimization_policy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https://ieeexplore.ieee.org/stamp/stamp.jsp?arnumber=9558862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https://analyticsindiamag.com/openai-gym-frozen-lake-beginners-guide-reinforcement-learning/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460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type="ctrTitle"/>
          </p:nvPr>
        </p:nvSpPr>
        <p:spPr>
          <a:xfrm>
            <a:off x="1836550" y="205375"/>
            <a:ext cx="68823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51750" y="1369275"/>
            <a:ext cx="80577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/>
              <a:t>We have implemented Frozen Lake game using Reinforcement Learning.</a:t>
            </a:r>
            <a:endParaRPr sz="1300"/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/>
              <a:t>In the game, t</a:t>
            </a: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 agent controls the movement of a character in a 4x4 (16 Tiles) grid world.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agent must begin at the start tile in Frozen Lake and reach the goal tile. </a:t>
            </a:r>
            <a:endParaRPr sz="1300"/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Some tiles are ‘‘frozen,’’ and the agent can walk over them; other tiles have ‘‘holes.’’ If the agent steps on a hole tile, it falls and dies.</a:t>
            </a:r>
            <a:endParaRPr sz="1300"/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Additionally, the movement direction of the agent is uncertain and only partially depends on the chosen direction.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agent is rewarded for finding a walkable path to goal tile.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1100" y="3311725"/>
            <a:ext cx="1690699" cy="169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/>
          <p:nvPr>
            <p:ph type="ctrTitle"/>
          </p:nvPr>
        </p:nvSpPr>
        <p:spPr>
          <a:xfrm>
            <a:off x="211650" y="1629175"/>
            <a:ext cx="8720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6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ctrTitle"/>
          </p:nvPr>
        </p:nvSpPr>
        <p:spPr>
          <a:xfrm>
            <a:off x="2480225" y="-85075"/>
            <a:ext cx="5074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RL FORMULATION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878450" y="1217850"/>
            <a:ext cx="8057700" cy="3739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The agent must learn to avoid holes in order to reach the goal in a minimal number of actions.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Environment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4x4 grid composed of tiles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 Space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Frozen Lake, there are 16 tiles, which means our agent can be found in 16 different positions.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 is the starting state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 is the frozen states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 is the hole states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 is the goal state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4250" y="2758625"/>
            <a:ext cx="2124825" cy="210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ctrTitle"/>
          </p:nvPr>
        </p:nvSpPr>
        <p:spPr>
          <a:xfrm>
            <a:off x="2435750" y="0"/>
            <a:ext cx="8202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RL FORMULATION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30"/>
          <p:cNvSpPr txBox="1"/>
          <p:nvPr/>
        </p:nvSpPr>
        <p:spPr>
          <a:xfrm>
            <a:off x="878450" y="1439425"/>
            <a:ext cx="8057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 Space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each state, there are 4 possible moves: </a:t>
            </a:r>
            <a:endParaRPr b="0" i="0" sz="1400" u="none" cap="none" strike="noStrike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◀️</a:t>
            </a:r>
            <a:r>
              <a:rPr b="1" i="0" lang="en" sz="1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LEFT</a:t>
            </a:r>
            <a:r>
              <a:rPr b="0" i="0" lang="en" sz="1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🔽</a:t>
            </a:r>
            <a:r>
              <a:rPr b="1" i="0" lang="en" sz="1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DOWN</a:t>
            </a:r>
            <a:r>
              <a:rPr b="0" i="0" lang="en" sz="1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▶️</a:t>
            </a:r>
            <a:r>
              <a:rPr b="1" i="0" lang="en" sz="1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RIGHT</a:t>
            </a:r>
            <a:r>
              <a:rPr b="0" i="0" lang="en" sz="1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and 🔼</a:t>
            </a:r>
            <a:r>
              <a:rPr b="1" i="0" lang="en" sz="1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UP</a:t>
            </a:r>
            <a:r>
              <a:rPr b="0" i="0" lang="en" sz="1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Reward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/>
              <a:t>The agent gets a reward of +1 when it reaches the goal tile, and, at all other times, there is a 0 reward.</a:t>
            </a:r>
            <a:r>
              <a:rPr b="0" i="0" lang="en" sz="1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Policy: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epsilon is picked at random, and the playing philosophy is e-greedy.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ε-Greedy Policy</a:t>
            </a:r>
            <a:r>
              <a:rPr lang="en"/>
              <a:t>: A greedy policy means the Agent constantly performs the action that is believed to yield the highest expected reward.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ctrTitle"/>
          </p:nvPr>
        </p:nvSpPr>
        <p:spPr>
          <a:xfrm>
            <a:off x="1267437" y="-264025"/>
            <a:ext cx="6721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RL MODEL - MDP DIAGRAM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" name="Google Shape;1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100" y="1400175"/>
            <a:ext cx="3875875" cy="1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5" y="1898900"/>
            <a:ext cx="3979280" cy="2702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ctrTitle"/>
          </p:nvPr>
        </p:nvSpPr>
        <p:spPr>
          <a:xfrm>
            <a:off x="648875" y="-142425"/>
            <a:ext cx="9500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MODEL ARCHITECTURE 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32"/>
          <p:cNvSpPr txBox="1"/>
          <p:nvPr/>
        </p:nvSpPr>
        <p:spPr>
          <a:xfrm>
            <a:off x="878450" y="1399875"/>
            <a:ext cx="80577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Q-LEARNING 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Q-learning is an off-policy reinforcement learning algorithm that seeks to find the best action to take given the current state by iteratively improving the behavior of the learning agent using Q-values.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Q-learning seeks to learn a policy that maximizes the total reward.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0600" y="2993975"/>
            <a:ext cx="4673395" cy="16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ctrTitle"/>
          </p:nvPr>
        </p:nvSpPr>
        <p:spPr>
          <a:xfrm>
            <a:off x="648875" y="-142425"/>
            <a:ext cx="9500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MODEL ARCHITECTURE 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33"/>
          <p:cNvSpPr txBox="1"/>
          <p:nvPr/>
        </p:nvSpPr>
        <p:spPr>
          <a:xfrm>
            <a:off x="878450" y="1399875"/>
            <a:ext cx="80577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EPSILON GREEDY 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Epsilon-Greedy Algorithm makes use of the exploration-exploitation tradeoff by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instructing the computer to explore (i.e. choose a random option with probability epsilon)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exploit (i.e. choose the option which so far seems to be the best) the remainder of the time.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125" y="3100575"/>
            <a:ext cx="2909750" cy="17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4349" y="444925"/>
            <a:ext cx="3550150" cy="42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8823"/>
          </a:schemeClr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idx="4294967295" type="ctrTitle"/>
          </p:nvPr>
        </p:nvSpPr>
        <p:spPr>
          <a:xfrm>
            <a:off x="715466" y="-302281"/>
            <a:ext cx="8202612" cy="11604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" sz="35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HYPER-PARAMETERS</a:t>
            </a:r>
            <a:endParaRPr b="1" i="0" sz="35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6" name="Google Shape;186;p35"/>
          <p:cNvGrpSpPr/>
          <p:nvPr/>
        </p:nvGrpSpPr>
        <p:grpSpPr>
          <a:xfrm>
            <a:off x="715466" y="1191241"/>
            <a:ext cx="7592709" cy="3550420"/>
            <a:chOff x="0" y="0"/>
            <a:chExt cx="7592709" cy="3550420"/>
          </a:xfrm>
        </p:grpSpPr>
        <p:sp>
          <p:nvSpPr>
            <p:cNvPr id="187" name="Google Shape;187;p35"/>
            <p:cNvSpPr/>
            <p:nvPr/>
          </p:nvSpPr>
          <p:spPr>
            <a:xfrm>
              <a:off x="0" y="0"/>
              <a:ext cx="7505608" cy="42230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5"/>
            <p:cNvSpPr txBox="1"/>
            <p:nvPr/>
          </p:nvSpPr>
          <p:spPr>
            <a:xfrm>
              <a:off x="20615" y="20615"/>
              <a:ext cx="7464378" cy="3810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Learning rate (α)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5"/>
            <p:cNvSpPr/>
            <p:nvPr/>
          </p:nvSpPr>
          <p:spPr>
            <a:xfrm>
              <a:off x="0" y="442128"/>
              <a:ext cx="7505608" cy="447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5"/>
            <p:cNvSpPr txBox="1"/>
            <p:nvPr/>
          </p:nvSpPr>
          <p:spPr>
            <a:xfrm>
              <a:off x="0" y="442128"/>
              <a:ext cx="7505608" cy="447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0300" lIns="238300" spcFirstLastPara="1" rIns="113775" wrap="square" tIns="2030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140000"/>
                  </a:solidFill>
                  <a:latin typeface="Arial"/>
                  <a:ea typeface="Arial"/>
                  <a:cs typeface="Arial"/>
                  <a:sym typeface="Arial"/>
                </a:rPr>
                <a:t>How much you accept the new value vs the old value.</a:t>
              </a:r>
              <a:endParaRPr/>
            </a:p>
          </p:txBody>
        </p:sp>
        <p:sp>
          <p:nvSpPr>
            <p:cNvPr id="191" name="Google Shape;191;p35"/>
            <p:cNvSpPr/>
            <p:nvPr/>
          </p:nvSpPr>
          <p:spPr>
            <a:xfrm>
              <a:off x="0" y="838237"/>
              <a:ext cx="7505608" cy="39286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5"/>
            <p:cNvSpPr txBox="1"/>
            <p:nvPr/>
          </p:nvSpPr>
          <p:spPr>
            <a:xfrm>
              <a:off x="19178" y="857415"/>
              <a:ext cx="7467252" cy="3545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Gamma (</a:t>
              </a:r>
              <a:r>
                <a:rPr b="0" i="1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γ)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5"/>
            <p:cNvSpPr/>
            <p:nvPr/>
          </p:nvSpPr>
          <p:spPr>
            <a:xfrm>
              <a:off x="0" y="1282114"/>
              <a:ext cx="7505608" cy="6287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5"/>
            <p:cNvSpPr txBox="1"/>
            <p:nvPr/>
          </p:nvSpPr>
          <p:spPr>
            <a:xfrm>
              <a:off x="9" y="1282109"/>
              <a:ext cx="7592700" cy="62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0300" lIns="238300" spcFirstLastPara="1" rIns="113775" wrap="square" tIns="2030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140000"/>
                  </a:solidFill>
                  <a:latin typeface="Arial"/>
                  <a:ea typeface="Arial"/>
                  <a:cs typeface="Arial"/>
                  <a:sym typeface="Arial"/>
                </a:rPr>
                <a:t>Is used to balance immediate and future reward. Typically this value can range anywhere from 0.8 to</a:t>
              </a:r>
              <a:r>
                <a:rPr lang="en" sz="1200">
                  <a:solidFill>
                    <a:srgbClr val="140000"/>
                  </a:solidFill>
                </a:rPr>
                <a:t> </a:t>
              </a:r>
              <a:r>
                <a:rPr b="0" i="0" lang="en" sz="1200" u="none" cap="none" strike="noStrike">
                  <a:solidFill>
                    <a:srgbClr val="140000"/>
                  </a:solidFill>
                  <a:latin typeface="Arial"/>
                  <a:ea typeface="Arial"/>
                  <a:cs typeface="Arial"/>
                  <a:sym typeface="Arial"/>
                </a:rPr>
                <a:t>0.99.</a:t>
              </a:r>
              <a:endParaRPr b="0" i="0" sz="1200" u="none" cap="none" strike="noStrike">
                <a:solidFill>
                  <a:srgbClr val="14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5"/>
            <p:cNvSpPr/>
            <p:nvPr/>
          </p:nvSpPr>
          <p:spPr>
            <a:xfrm>
              <a:off x="0" y="1747839"/>
              <a:ext cx="7505608" cy="38201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5"/>
            <p:cNvSpPr txBox="1"/>
            <p:nvPr/>
          </p:nvSpPr>
          <p:spPr>
            <a:xfrm>
              <a:off x="18649" y="1766488"/>
              <a:ext cx="7468310" cy="3447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Epsilon (</a:t>
              </a:r>
              <a:r>
                <a:rPr b="0" i="1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ε</a:t>
              </a:r>
              <a:r>
                <a:rPr b="0" i="0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/>
            </a:p>
          </p:txBody>
        </p:sp>
        <p:sp>
          <p:nvSpPr>
            <p:cNvPr id="197" name="Google Shape;197;p35"/>
            <p:cNvSpPr/>
            <p:nvPr/>
          </p:nvSpPr>
          <p:spPr>
            <a:xfrm>
              <a:off x="0" y="2292895"/>
              <a:ext cx="7505608" cy="1257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5"/>
            <p:cNvSpPr txBox="1"/>
            <p:nvPr/>
          </p:nvSpPr>
          <p:spPr>
            <a:xfrm>
              <a:off x="0" y="2292895"/>
              <a:ext cx="7505608" cy="1257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0300" lIns="238300" spcFirstLastPara="1" rIns="113775" wrap="square" tIns="2030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0" i="0" lang="en" sz="1200" u="none" cap="none" strike="noStrike">
                  <a:solidFill>
                    <a:srgbClr val="140000"/>
                  </a:solidFill>
                  <a:latin typeface="Arial"/>
                  <a:ea typeface="Arial"/>
                  <a:cs typeface="Arial"/>
                  <a:sym typeface="Arial"/>
                </a:rPr>
                <a:t>Exploration and exploitation can be balanced using epsilon.</a:t>
              </a:r>
              <a:endParaRPr b="0" i="0" sz="1200" u="none" cap="none" strike="noStrike">
                <a:solidFill>
                  <a:srgbClr val="14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0" i="0" lang="en" sz="1200" u="none" cap="none" strike="noStrike">
                  <a:solidFill>
                    <a:srgbClr val="140000"/>
                  </a:solidFill>
                  <a:latin typeface="Arial"/>
                  <a:ea typeface="Arial"/>
                  <a:cs typeface="Arial"/>
                  <a:sym typeface="Arial"/>
                </a:rPr>
                <a:t>The value of Epsilon is used to determine how often you want to explore vs exploit.</a:t>
              </a:r>
              <a:endParaRPr/>
            </a:p>
          </p:txBody>
        </p:sp>
        <p:sp>
          <p:nvSpPr>
            <p:cNvPr id="199" name="Google Shape;199;p35"/>
            <p:cNvSpPr/>
            <p:nvPr/>
          </p:nvSpPr>
          <p:spPr>
            <a:xfrm>
              <a:off x="0" y="2792459"/>
              <a:ext cx="7505608" cy="38201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5"/>
            <p:cNvSpPr txBox="1"/>
            <p:nvPr/>
          </p:nvSpPr>
          <p:spPr>
            <a:xfrm>
              <a:off x="18649" y="2811108"/>
              <a:ext cx="7468310" cy="3447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Epsilon decay </a:t>
              </a:r>
              <a:endParaRPr/>
            </a:p>
          </p:txBody>
        </p:sp>
      </p:grpSp>
      <p:grpSp>
        <p:nvGrpSpPr>
          <p:cNvPr id="201" name="Google Shape;201;p35"/>
          <p:cNvGrpSpPr/>
          <p:nvPr/>
        </p:nvGrpSpPr>
        <p:grpSpPr>
          <a:xfrm>
            <a:off x="715466" y="4444363"/>
            <a:ext cx="7505608" cy="1257525"/>
            <a:chOff x="0" y="2292895"/>
            <a:chExt cx="7505608" cy="1257525"/>
          </a:xfrm>
        </p:grpSpPr>
        <p:sp>
          <p:nvSpPr>
            <p:cNvPr id="202" name="Google Shape;202;p35"/>
            <p:cNvSpPr/>
            <p:nvPr/>
          </p:nvSpPr>
          <p:spPr>
            <a:xfrm>
              <a:off x="0" y="2292895"/>
              <a:ext cx="7505608" cy="1257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5"/>
            <p:cNvSpPr txBox="1"/>
            <p:nvPr/>
          </p:nvSpPr>
          <p:spPr>
            <a:xfrm>
              <a:off x="0" y="2292895"/>
              <a:ext cx="7505608" cy="1257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0300" lIns="238300" spcFirstLastPara="1" rIns="113775" wrap="square" tIns="20300">
              <a:noAutofit/>
            </a:bodyPr>
            <a:lstStyle/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140000"/>
                  </a:solidFill>
                  <a:latin typeface="Arial"/>
                  <a:ea typeface="Arial"/>
                  <a:cs typeface="Arial"/>
                  <a:sym typeface="Arial"/>
                </a:rPr>
                <a:t>Fixed amount to decrease epsilon overtime.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